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70" r:id="rId11"/>
    <p:sldId id="264" r:id="rId12"/>
    <p:sldId id="265" r:id="rId13"/>
    <p:sldId id="266" r:id="rId14"/>
    <p:sldId id="273" r:id="rId15"/>
    <p:sldId id="274" r:id="rId16"/>
    <p:sldId id="275" r:id="rId17"/>
    <p:sldId id="269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903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7EBB9-4636-F049-9E92-7153CDB658E4}" type="datetimeFigureOut">
              <a:rPr lang="en-US" smtClean="0"/>
              <a:t>10/14/22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2D6781-F5F2-A74B-8723-69F8551DA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639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13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Example of IL10 project (</a:t>
            </a:r>
            <a:r>
              <a:rPr lang="en-GB" dirty="0" err="1"/>
              <a:t>tSNE</a:t>
            </a:r>
            <a:r>
              <a:rPr lang="en-GB" dirty="0"/>
              <a:t> and heatmaps from a bioinformatics project)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764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129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easily create R packages or </a:t>
            </a:r>
            <a:r>
              <a:rPr lang="en-GB" dirty="0" err="1"/>
              <a:t>Rmarkdown</a:t>
            </a:r>
            <a:r>
              <a:rPr lang="en-GB" dirty="0"/>
              <a:t> documents in R Studio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B2D6781-F5F2-A74B-8723-69F8551DA6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18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10/14/22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rmarkdown.rmd" TargetMode="External"/><Relationship Id="rId2" Type="http://schemas.openxmlformats.org/officeDocument/2006/relationships/hyperlink" Target="https://www.rstudio.com/wp-content/uploads/2015/03/rmarkdown-reference.pdf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eelsoumya/teaching_reproducible_science_R/blob/main/rmarkdown.pdf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elsoumya/teaching_reproducible_science_R/blob/main/shinyapp/app.R" TargetMode="External"/><Relationship Id="rId2" Type="http://schemas.openxmlformats.org/officeDocument/2006/relationships/hyperlink" Target="https://sb2333medschl.shinyapps.io/shinyapp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elsoumya/teaching_reproducible_science_R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39F7D-AE8D-DBE4-8C7E-CD81528B93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Reproducible research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14C7-7003-C352-59AC-E2EC89D65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Soumya banerjee</a:t>
            </a:r>
          </a:p>
        </p:txBody>
      </p:sp>
    </p:spTree>
    <p:extLst>
      <p:ext uri="{BB962C8B-B14F-4D97-AF65-F5344CB8AC3E}">
        <p14:creationId xmlns:p14="http://schemas.microsoft.com/office/powerpoint/2010/main" val="790585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Concepts are language agnostic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https://</a:t>
            </a:r>
            <a:r>
              <a:rPr lang="en-GB" dirty="0" err="1"/>
              <a:t>github.com</a:t>
            </a:r>
            <a:r>
              <a:rPr lang="en-GB" dirty="0"/>
              <a:t>/</a:t>
            </a:r>
            <a:r>
              <a:rPr lang="en-GB" dirty="0" err="1"/>
              <a:t>neelsoumya</a:t>
            </a:r>
            <a:r>
              <a:rPr lang="en-GB" dirty="0"/>
              <a:t>/</a:t>
            </a:r>
            <a:r>
              <a:rPr lang="en-GB" dirty="0" err="1"/>
              <a:t>teaching_reproducible_science_R</a:t>
            </a:r>
            <a:r>
              <a:rPr lang="en-GB" dirty="0"/>
              <a:t>/blob/main/</a:t>
            </a:r>
            <a:r>
              <a:rPr lang="en-GB" dirty="0" err="1"/>
              <a:t>tst.md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GB" i="1" dirty="0" err="1"/>
              <a:t>pandoc</a:t>
            </a:r>
            <a:r>
              <a:rPr lang="en-GB" i="1" dirty="0"/>
              <a:t> </a:t>
            </a:r>
            <a:r>
              <a:rPr lang="en-GB" i="1" dirty="0" err="1"/>
              <a:t>tst.md</a:t>
            </a:r>
            <a:r>
              <a:rPr lang="en-GB" i="1" dirty="0"/>
              <a:t> -o </a:t>
            </a:r>
            <a:r>
              <a:rPr lang="en-GB" i="1" dirty="0" err="1"/>
              <a:t>test.ipynb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3075961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sp>
        <p:nvSpPr>
          <p:cNvPr id="17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C18B612-DE6D-F84E-514A-13D141549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544" y="1563310"/>
            <a:ext cx="5915570" cy="37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5354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4363271"/>
            <a:ext cx="8676222" cy="10668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DEMO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0AF3B17-782B-0251-979B-401F84DB8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6275" y="640080"/>
            <a:ext cx="8234827" cy="360273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60201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See the link below for more details</a:t>
            </a:r>
          </a:p>
          <a:p>
            <a:r>
              <a:rPr lang="en-GB" dirty="0">
                <a:hlinkClick r:id="rId2"/>
              </a:rPr>
              <a:t>https://www.rstudio.com/wp-content/uploads/2015/03/rmarkdown-reference.pdf</a:t>
            </a:r>
            <a:endParaRPr lang="en-GB" dirty="0"/>
          </a:p>
          <a:p>
            <a:pPr>
              <a:buFont typeface="Arial" panose="020B0604020202020204" pitchFamily="34" charset="0"/>
              <a:buChar char="•"/>
            </a:pPr>
            <a:r>
              <a:rPr lang="en-GB" dirty="0"/>
              <a:t>Now head over to the file named </a:t>
            </a:r>
            <a:r>
              <a:rPr lang="en-GB" dirty="0" err="1"/>
              <a:t>rmarkdown.rmd</a:t>
            </a:r>
            <a:endParaRPr lang="en-GB" dirty="0"/>
          </a:p>
          <a:p>
            <a:r>
              <a:rPr lang="en-GB" dirty="0">
                <a:hlinkClick r:id="rId3"/>
              </a:rPr>
              <a:t>https://github.com/neelsoumya/teaching_reproducible_science_R/blob/main/rmarkdown.rmd</a:t>
            </a:r>
            <a:endParaRPr lang="en-GB" dirty="0"/>
          </a:p>
          <a:p>
            <a:r>
              <a:rPr lang="en-GB" dirty="0"/>
              <a:t>Running this will create a report like the following:</a:t>
            </a:r>
          </a:p>
          <a:p>
            <a:r>
              <a:rPr lang="en-GB" dirty="0">
                <a:hlinkClick r:id="rId4"/>
              </a:rPr>
              <a:t>https://github.com/neelsoumya/teaching_reproducible_science_R/blob/main/rmarkdown.pdf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95503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615647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EXERCISES with synthetic data</a:t>
            </a:r>
          </a:p>
        </p:txBody>
      </p:sp>
    </p:spTree>
    <p:extLst>
      <p:ext uri="{BB962C8B-B14F-4D97-AF65-F5344CB8AC3E}">
        <p14:creationId xmlns:p14="http://schemas.microsoft.com/office/powerpoint/2010/main" val="434062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Graphical user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807D-8629-4DAB-2B26-48B58B8826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r>
              <a:rPr lang="en-GB" dirty="0"/>
              <a:t>You can also easily create graphical user interfaces Here is a demo: </a:t>
            </a:r>
            <a:r>
              <a:rPr lang="en-GB" dirty="0">
                <a:hlinkClick r:id="rId2"/>
              </a:rPr>
              <a:t>https://sb2333medschl.shinyapps.io/shinyapp</a:t>
            </a:r>
            <a:endParaRPr lang="en-GB" dirty="0"/>
          </a:p>
          <a:p>
            <a:r>
              <a:rPr lang="en-GB" dirty="0"/>
              <a:t>code </a:t>
            </a:r>
            <a:r>
              <a:rPr lang="en-GB" dirty="0" err="1"/>
              <a:t>app.R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https://github.com/neelsoumya/teaching_reproducible_science_R/blob/main/shinyapp/app.R</a:t>
            </a:r>
            <a:endParaRPr lang="en-GB" dirty="0"/>
          </a:p>
          <a:p>
            <a:r>
              <a:rPr lang="en-GB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9177354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https://github.com/neelsoumya/teaching_reproducible_science_R/</a:t>
            </a:r>
            <a:endParaRPr lang="en-GB" dirty="0"/>
          </a:p>
          <a:p>
            <a:r>
              <a:rPr lang="en-GB" dirty="0"/>
              <a:t>Code, resources and templates</a:t>
            </a:r>
          </a:p>
          <a:p>
            <a:r>
              <a:rPr lang="en-GB" dirty="0"/>
              <a:t>EXERCISES with sample data</a:t>
            </a:r>
          </a:p>
          <a:p>
            <a:r>
              <a:rPr lang="en-GB"/>
              <a:t>Installation instructions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054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Your data, your model decisions, parameters and your data filtering decisions will keep on changing. How do you know 6 months later what has changed? Document your code and your output and your design decisions all in one place.</a:t>
            </a:r>
          </a:p>
          <a:p>
            <a:r>
              <a:rPr lang="en-GB" dirty="0"/>
              <a:t>Reproducible pipeline</a:t>
            </a:r>
          </a:p>
          <a:p>
            <a:r>
              <a:rPr lang="en-GB" dirty="0"/>
              <a:t>Know exactly what changed and when</a:t>
            </a:r>
          </a:p>
          <a:p>
            <a:r>
              <a:rPr lang="en-GB" dirty="0"/>
              <a:t>Know how to rerun the analysis and get the (same) results</a:t>
            </a:r>
          </a:p>
          <a:p>
            <a:r>
              <a:rPr lang="en-GB" dirty="0"/>
              <a:t>This is like your research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75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experiences/case studies of using </a:t>
            </a:r>
            <a:r>
              <a:rPr lang="en-GB" dirty="0" err="1"/>
              <a:t>Rmarkdown</a:t>
            </a:r>
            <a:r>
              <a:rPr lang="en-GB" dirty="0"/>
              <a:t> notebooks and helping biologists use them to </a:t>
            </a:r>
            <a:r>
              <a:rPr lang="en-GB" dirty="0" err="1"/>
              <a:t>analyze</a:t>
            </a:r>
            <a:r>
              <a:rPr lang="en-GB" dirty="0"/>
              <a:t> their own data</a:t>
            </a:r>
          </a:p>
          <a:p>
            <a:r>
              <a:rPr lang="en-GB" dirty="0"/>
              <a:t>When you are deep in your work, it can be difficult to make code pretty, comment it and make it reproducible. </a:t>
            </a:r>
          </a:p>
          <a:p>
            <a:r>
              <a:rPr lang="en-GB" dirty="0"/>
              <a:t>But you will regret not doing this when you park the work and 6 months later your </a:t>
            </a:r>
            <a:r>
              <a:rPr lang="en-GB" dirty="0" err="1"/>
              <a:t>colloaborators</a:t>
            </a:r>
            <a:r>
              <a:rPr lang="en-GB" dirty="0"/>
              <a:t>/reviewers ask for additional analysis or changing some assumption, etc. </a:t>
            </a:r>
          </a:p>
          <a:p>
            <a:r>
              <a:rPr lang="en-GB" dirty="0"/>
              <a:t>Your code should then be ready (you should be able to click a button and reproduce the figures for your paper).</a:t>
            </a:r>
          </a:p>
        </p:txBody>
      </p:sp>
    </p:spTree>
    <p:extLst>
      <p:ext uri="{BB962C8B-B14F-4D97-AF65-F5344CB8AC3E}">
        <p14:creationId xmlns:p14="http://schemas.microsoft.com/office/powerpoint/2010/main" val="2296013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5098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7" name="Picture 6" descr="Calendar&#10;&#10;Description automatically generated with low confidence">
            <a:extLst>
              <a:ext uri="{FF2B5EF4-FFF2-40B4-BE49-F238E27FC236}">
                <a16:creationId xmlns:a16="http://schemas.microsoft.com/office/drawing/2014/main" id="{00FE03B5-33EF-3BB0-29E9-44204DE79FF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82" r="1" b="18493"/>
          <a:stretch/>
        </p:blipFill>
        <p:spPr>
          <a:xfrm>
            <a:off x="633999" y="636640"/>
            <a:ext cx="5462001" cy="559154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291835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9418" y="609600"/>
            <a:ext cx="6223821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Case study</a:t>
            </a:r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7DABBCB0-FC56-8F4D-BB64-F39D2405B4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999" y="683824"/>
            <a:ext cx="4001315" cy="5481253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334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06ABAF8-A5F0-4E99-AB6D-67BFBB982B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gradFill flip="none" rotWithShape="1">
                  <a:gsLst>
                    <a:gs pos="0">
                      <a:sysClr val="window" lastClr="FFFFFF"/>
                    </a:gs>
                    <a:gs pos="100000">
                      <a:sysClr val="window" lastClr="FFFFFF">
                        <a:lumMod val="65000"/>
                      </a:sys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packages</a:t>
            </a:r>
          </a:p>
        </p:txBody>
      </p:sp>
      <p:sp>
        <p:nvSpPr>
          <p:cNvPr id="16" name="Rounded Rectangle 7">
            <a:extLst>
              <a:ext uri="{FF2B5EF4-FFF2-40B4-BE49-F238E27FC236}">
                <a16:creationId xmlns:a16="http://schemas.microsoft.com/office/drawing/2014/main" id="{5F7833E7-6A14-4F78-A2DD-5640A4F6C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90" y="620720"/>
            <a:ext cx="6884079" cy="5597200"/>
          </a:xfrm>
          <a:prstGeom prst="roundRect">
            <a:avLst>
              <a:gd name="adj" fmla="val 3812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064EF3F-4F27-C2BD-F447-905E11E22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544" y="1430210"/>
            <a:ext cx="5915570" cy="397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19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CREAting R MARKDOWN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B448FD7-B641-06BB-E856-C758856E9C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91"/>
          <a:stretch/>
        </p:blipFill>
        <p:spPr>
          <a:xfrm>
            <a:off x="636915" y="1485820"/>
            <a:ext cx="6915663" cy="38900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642030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Rationale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78CF9-46A6-BD37-7DA4-8FB42715D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The concepts are the same in any programming language (R/Python)</a:t>
            </a:r>
          </a:p>
          <a:p>
            <a:r>
              <a:rPr lang="en-GB" dirty="0"/>
              <a:t>Bottomline: we are all busy and we would all rather publish papers, but in the long term these best practices will make us more productive</a:t>
            </a:r>
          </a:p>
          <a:p>
            <a:r>
              <a:rPr lang="en-GB" dirty="0"/>
              <a:t>This is like protocols (used in experimental biology) for computer scientists. Also like a lab notebook but for computational people.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88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7D5BA-00D8-A2ED-0BB5-362BAAC3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Concepts are language agnostic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BDCB71B7-7A46-CD86-1696-B5AF9AF24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9131" y="1412078"/>
            <a:ext cx="3416888" cy="4121400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7214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141</TotalTime>
  <Words>526</Words>
  <Application>Microsoft Macintosh PowerPoint</Application>
  <PresentationFormat>Widescreen</PresentationFormat>
  <Paragraphs>54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Mesh</vt:lpstr>
      <vt:lpstr>Reproducible research in R</vt:lpstr>
      <vt:lpstr>Rationale</vt:lpstr>
      <vt:lpstr>Rationale</vt:lpstr>
      <vt:lpstr>Case study</vt:lpstr>
      <vt:lpstr>Case study</vt:lpstr>
      <vt:lpstr>CREAting packages</vt:lpstr>
      <vt:lpstr>CREAting R MARKDOWN</vt:lpstr>
      <vt:lpstr>Rationale</vt:lpstr>
      <vt:lpstr>Concepts are language agnostic</vt:lpstr>
      <vt:lpstr>Concepts are language agnostic</vt:lpstr>
      <vt:lpstr>DEMO</vt:lpstr>
      <vt:lpstr>DEMO</vt:lpstr>
      <vt:lpstr>DEMO</vt:lpstr>
      <vt:lpstr>DEMO</vt:lpstr>
      <vt:lpstr>EXERCISES with synthetic data</vt:lpstr>
      <vt:lpstr>Graphical user interfaces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Reproducible research in R</dc:title>
  <dc:creator>Soumya Banerjee</dc:creator>
  <cp:lastModifiedBy>Soumya Banerjee</cp:lastModifiedBy>
  <cp:revision>40</cp:revision>
  <dcterms:created xsi:type="dcterms:W3CDTF">2022-09-08T13:02:17Z</dcterms:created>
  <dcterms:modified xsi:type="dcterms:W3CDTF">2022-10-14T08:00:56Z</dcterms:modified>
</cp:coreProperties>
</file>

<file path=docProps/thumbnail.jpeg>
</file>